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91" r:id="rId2"/>
    <p:sldId id="492" r:id="rId3"/>
    <p:sldId id="513" r:id="rId4"/>
    <p:sldId id="519" r:id="rId5"/>
    <p:sldId id="514" r:id="rId6"/>
    <p:sldId id="517" r:id="rId7"/>
    <p:sldId id="518" r:id="rId8"/>
    <p:sldId id="515" r:id="rId9"/>
    <p:sldId id="516" r:id="rId10"/>
    <p:sldId id="469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87"/>
    <a:srgbClr val="003F88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44" autoAdjust="0"/>
    <p:restoredTop sz="72303" autoAdjust="0"/>
  </p:normalViewPr>
  <p:slideViewPr>
    <p:cSldViewPr snapToGrid="0">
      <p:cViewPr varScale="1">
        <p:scale>
          <a:sx n="111" d="100"/>
          <a:sy n="111" d="100"/>
        </p:scale>
        <p:origin x="2688" y="2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35F16232-9D9C-6F4F-8AC4-FD52FA716F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99F7CA8-5991-254D-BFA5-5F847A1D5B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2B09E-E33D-C142-B385-233B7A7DEEFA}" type="datetimeFigureOut">
              <a:rPr kumimoji="1" lang="zh-CN" altLang="en-US" smtClean="0"/>
              <a:t>2024/2/20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C16982A-18BF-EB43-BE48-E0328C8A87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617C778-2075-B246-AD0D-C3B5A18080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EDE5B-3B92-2F4C-81EA-4EBF5AC4826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62960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DB879-A9FA-471A-B42B-A9152402AC01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F276E-9614-4CD1-9D30-D79AD2901B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773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Hello everyone! I am Huang Jiaming. 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Today, I will present our paper titled </a:t>
            </a:r>
            <a:r>
              <a:rPr lang="en" altLang="zh-CN" sz="2800" b="1" dirty="0">
                <a:latin typeface="Gill Sans MT" panose="020B0502020104020203" pitchFamily="34" charset="0"/>
              </a:rPr>
              <a:t>Unlocking the Non-deterministic Computing Power with Memory-Elastic Multi-Exit Neural Networks</a:t>
            </a:r>
            <a:endParaRPr lang="zh-CN" altLang="zh-CN" sz="2500" kern="12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196C4D-370A-48CF-BE2B-0FEB430A9B21}" type="slidenum">
              <a:rPr kumimoji="0" lang="ko-KR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ko-KR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055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Finally, </a:t>
            </a:r>
            <a:r>
              <a:rPr lang="en-US" altLang="zh-CN" sz="1800" kern="100" dirty="0" err="1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MEEdge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is </a:t>
            </a:r>
            <a:r>
              <a:rPr kumimoji="1" lang="en-US" altLang="zh-CN" sz="1800" dirty="0">
                <a:solidFill>
                  <a:schemeClr val="bg1"/>
                </a:solidFill>
              </a:rPr>
              <a:t>a system that automatically transforms classic single-exit models into heterogeneous and dynamic multi-exit models which enables </a:t>
            </a:r>
            <a:r>
              <a:rPr kumimoji="1" lang="en-US" altLang="zh-CN" sz="1800" dirty="0">
                <a:solidFill>
                  <a:srgbClr val="FFFF00"/>
                </a:solidFill>
              </a:rPr>
              <a:t>M</a:t>
            </a:r>
            <a:r>
              <a:rPr kumimoji="1" lang="en-US" altLang="zh-CN" sz="1800" dirty="0">
                <a:solidFill>
                  <a:schemeClr val="bg1"/>
                </a:solidFill>
              </a:rPr>
              <a:t>emory-</a:t>
            </a:r>
            <a:r>
              <a:rPr kumimoji="1" lang="en-US" altLang="zh-CN" sz="1800" dirty="0">
                <a:solidFill>
                  <a:srgbClr val="FFFF00"/>
                </a:solidFill>
              </a:rPr>
              <a:t>E</a:t>
            </a:r>
            <a:r>
              <a:rPr kumimoji="1" lang="en-US" altLang="zh-CN" sz="1800" dirty="0">
                <a:solidFill>
                  <a:schemeClr val="bg1"/>
                </a:solidFill>
              </a:rPr>
              <a:t>lastic inference at the </a:t>
            </a:r>
            <a:r>
              <a:rPr kumimoji="1" lang="en-US" altLang="zh-CN" sz="1800" dirty="0">
                <a:solidFill>
                  <a:srgbClr val="FFFF00"/>
                </a:solidFill>
              </a:rPr>
              <a:t>Edge</a:t>
            </a:r>
            <a:r>
              <a:rPr kumimoji="1" lang="en-US" altLang="zh-CN" sz="1800" dirty="0">
                <a:solidFill>
                  <a:schemeClr val="bg1"/>
                </a:solidFill>
              </a:rPr>
              <a:t>.</a:t>
            </a:r>
            <a:endParaRPr kumimoji="1" lang="en-US" altLang="zh-CN" sz="1800" i="1" dirty="0">
              <a:solidFill>
                <a:srgbClr val="C00000"/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Thank you for your attention. </a:t>
            </a:r>
            <a:r>
              <a:rPr lang="en-US" altLang="zh-CN" sz="1800" i="0" dirty="0"/>
              <a:t>Looking forward to meeting you </a:t>
            </a:r>
            <a:r>
              <a:rPr lang="en-US" altLang="zh-CN" sz="1800" i="0"/>
              <a:t>in Singapore.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F276E-9614-4CD1-9D30-D79AD2901B8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93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zh-CN" sz="4000" b="0" dirty="0"/>
              <a:t>With the increasing demand for Web of Things and edge computing, </a:t>
            </a:r>
            <a:r>
              <a:rPr lang="en" altLang="zh-CN" sz="4000" dirty="0"/>
              <a:t>the efficient utilization of limited computing power on edge devices </a:t>
            </a:r>
            <a:r>
              <a:rPr lang="en" altLang="zh-CN" sz="4000" b="0" dirty="0"/>
              <a:t>is becoming a crucial challenge.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zh-CN" sz="7200" b="0" dirty="0"/>
              <a:t>Traditional neural networks as web services rely on </a:t>
            </a:r>
            <a:r>
              <a:rPr lang="en" altLang="zh-CN" sz="7200" dirty="0"/>
              <a:t>deterministic computational resources</a:t>
            </a:r>
            <a:r>
              <a:rPr lang="en" altLang="zh-CN" sz="7200" b="0" dirty="0"/>
              <a:t>. </a:t>
            </a:r>
          </a:p>
          <a:p>
            <a:endParaRPr lang="en" altLang="zh-CN" sz="4000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F276E-9614-4CD1-9D30-D79AD2901B8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401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zh-CN" sz="4000" dirty="0"/>
              <a:t>When facing non-deterministic computing power which could be preempted at any time, they may fail to output the results</a:t>
            </a:r>
            <a:r>
              <a:rPr lang="en-US" altLang="zh-CN" sz="4000" dirty="0"/>
              <a:t>.</a:t>
            </a:r>
            <a:endParaRPr lang="en" altLang="zh-CN" sz="4000" dirty="0"/>
          </a:p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For example, Concordia views the 5G </a:t>
            </a:r>
            <a:r>
              <a:rPr lang="en-US" altLang="zh-CN" sz="1800" kern="100" dirty="0" err="1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vRAN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tasks as high-priority tasks and allocates dedicated computation resources to them, while all other workloads will be preempted unpredictably. (click)</a:t>
            </a:r>
          </a:p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This will degrade the task performance significantly.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F276E-9614-4CD1-9D30-D79AD2901B8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147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 recent years, multi-exit neural networks have emerged and flourished in edge computing. So, what does a multi-exit neural network look like? 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Let us see </a:t>
            </a:r>
            <a:r>
              <a:rPr lang="en-US" altLang="zh-CN" sz="1800" kern="100" dirty="0" err="1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BranchyNet</a:t>
            </a: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. It can produce outputs at early exit branches to save time and memory overhead for subsequent inference.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Soon, they are widely applied to cloud-edge collaboration applications. Including, but not limited to, the three tasks here.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Such a Multi-exit structure allows applications to better leverage and coordinate computing capabilities (click) across the device, the edge, and the cloud.</a:t>
            </a:r>
          </a:p>
          <a:p>
            <a:pPr algn="just"/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F276E-9614-4CD1-9D30-D79AD2901B8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401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We did experiments to show how multi-exit models can achieve better inference performance when the computing resource can be preempted at any time.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" altLang="zh-CN" dirty="0"/>
              <a:t>All single-exit inferences </a:t>
            </a:r>
            <a:r>
              <a:rPr kumimoji="1" lang="en" altLang="zh-CN" b="0" dirty="0"/>
              <a:t>(i.e., complete execution of the model)</a:t>
            </a:r>
            <a:r>
              <a:rPr kumimoji="1" lang="zh-CN" altLang="en-US" b="0" dirty="0"/>
              <a:t> </a:t>
            </a:r>
            <a:r>
              <a:rPr kumimoji="1" lang="en" altLang="zh-CN" b="0" dirty="0"/>
              <a:t>encounter the issue of </a:t>
            </a:r>
            <a:r>
              <a:rPr kumimoji="1" lang="en" altLang="zh-CN" dirty="0">
                <a:solidFill>
                  <a:srgbClr val="C00000"/>
                </a:solidFill>
              </a:rPr>
              <a:t>no inference results </a:t>
            </a:r>
            <a:r>
              <a:rPr kumimoji="1" lang="en" altLang="zh-CN" b="0" dirty="0"/>
              <a:t>before the whole inference process is finished.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" altLang="zh-CN" dirty="0"/>
              <a:t>Multi-exit NNs </a:t>
            </a:r>
            <a:r>
              <a:rPr kumimoji="1" lang="en" altLang="zh-CN" b="0" dirty="0"/>
              <a:t>can output more accurate inference results when they have more inference time.</a:t>
            </a:r>
            <a:endParaRPr kumimoji="1" lang="zh-CN" altLang="en-US" b="0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F276E-9614-4CD1-9D30-D79AD2901B8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210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As for the inserted branches, </a:t>
            </a:r>
            <a:r>
              <a:rPr kumimoji="1" lang="en-US" altLang="zh-CN" b="0" dirty="0"/>
              <a:t>different branches have </a:t>
            </a:r>
            <a:r>
              <a:rPr kumimoji="1" lang="en-US" altLang="zh-CN" dirty="0"/>
              <a:t>a significant impact on the execution time and accuracy </a:t>
            </a:r>
            <a:r>
              <a:rPr kumimoji="1" lang="en-US" altLang="zh-CN" b="0" dirty="0"/>
              <a:t>of the same model at the same exit location.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" altLang="zh-CN" dirty="0"/>
              <a:t>Discovering dynamic branches that are both highly accurate and fast within available memory</a:t>
            </a:r>
            <a:r>
              <a:rPr kumimoji="1" lang="en" altLang="zh-CN" b="0" dirty="0"/>
              <a:t> is an important task for multi-exit models.</a:t>
            </a:r>
            <a:endParaRPr kumimoji="1" lang="zh-CN" altLang="en-US" b="0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F276E-9614-4CD1-9D30-D79AD2901B8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8155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CN" dirty="0"/>
              <a:t>Previous research with homogeneous multi-exit models overlooks the diversity of branching structures.</a:t>
            </a:r>
          </a:p>
          <a:p>
            <a:r>
              <a:rPr kumimoji="1" lang="en" altLang="zh-CN" dirty="0"/>
              <a:t>We did experiments to explore the potential of heterogeneous branches.</a:t>
            </a:r>
          </a:p>
          <a:p>
            <a:r>
              <a:rPr kumimoji="1" lang="en-US" altLang="zh-CN" b="0" dirty="0"/>
              <a:t>When </a:t>
            </a:r>
            <a:r>
              <a:rPr kumimoji="1" lang="en-US" altLang="zh-CN" dirty="0"/>
              <a:t>the branch structures are heterogeneous, </a:t>
            </a:r>
            <a:r>
              <a:rPr kumimoji="1" lang="en-US" altLang="zh-CN" b="0" dirty="0"/>
              <a:t>the performance is improved. </a:t>
            </a:r>
          </a:p>
          <a:p>
            <a:r>
              <a:rPr kumimoji="1" lang="en-US" altLang="zh-CN" b="0" dirty="0"/>
              <a:t>When </a:t>
            </a:r>
            <a:r>
              <a:rPr kumimoji="1" lang="en-US" altLang="zh-CN" dirty="0"/>
              <a:t>the exits are heterogeneous, </a:t>
            </a:r>
            <a:r>
              <a:rPr kumimoji="1" lang="en-US" altLang="zh-CN" b="0" dirty="0"/>
              <a:t>there is a significant performance improvement while the model parameters are even reduced. </a:t>
            </a:r>
          </a:p>
          <a:p>
            <a:r>
              <a:rPr kumimoji="1" lang="en-US" altLang="zh-CN" b="0" dirty="0"/>
              <a:t>When</a:t>
            </a:r>
            <a:r>
              <a:rPr kumimoji="1" lang="en-US" altLang="zh-CN" dirty="0"/>
              <a:t> increasing the number of heterogeneous branches, </a:t>
            </a:r>
            <a:r>
              <a:rPr kumimoji="1" lang="en-US" altLang="zh-CN" b="0" dirty="0"/>
              <a:t>there is still a performance improvement. </a:t>
            </a:r>
            <a:endParaRPr kumimoji="1" lang="zh-CN" altLang="en-US" b="0" dirty="0"/>
          </a:p>
          <a:p>
            <a:endParaRPr kumimoji="1" lang="en" altLang="zh-CN" dirty="0"/>
          </a:p>
          <a:p>
            <a:r>
              <a:rPr kumimoji="1" lang="en" altLang="zh-CN" dirty="0"/>
              <a:t>Hence, it is beneficial to have heterogeneous branches in the multi-exit model. 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F276E-9614-4CD1-9D30-D79AD2901B8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4060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Based on above motivations, we propose </a:t>
            </a:r>
            <a:r>
              <a:rPr kumimoji="1" lang="en-US" altLang="zh-CN" dirty="0" err="1"/>
              <a:t>MEEdge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 achieve automatic generations of heterogeneous and dynamic multi-exit models on resource-constraint devices at the edge.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" altLang="zh-CN" dirty="0"/>
              <a:t>Unlike traditional approaches of offloading or partially offloading models to servers, </a:t>
            </a:r>
            <a:r>
              <a:rPr kumimoji="1" lang="en" altLang="zh-CN" dirty="0" err="1"/>
              <a:t>MEEdge</a:t>
            </a:r>
            <a:r>
              <a:rPr kumimoji="1" lang="en" altLang="zh-CN" dirty="0"/>
              <a:t> implements branch updating from servers down to the device.</a:t>
            </a:r>
            <a:endParaRPr kumimoji="1" lang="zh-CN" altLang="en-US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F276E-9614-4CD1-9D30-D79AD2901B8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682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Next is the overview of </a:t>
            </a:r>
            <a:r>
              <a:rPr kumimoji="1" lang="en-US" altLang="zh-CN" dirty="0" err="1"/>
              <a:t>MEEdge</a:t>
            </a:r>
            <a:r>
              <a:rPr kumimoji="1" lang="en-US" altLang="zh-CN" dirty="0"/>
              <a:t>, four key techniques involved consist of both offline and online phases, incorporating both servers and devices at the edge.</a:t>
            </a:r>
            <a:endParaRPr kumimoji="1" lang="zh-CN" altLang="en-US" dirty="0"/>
          </a:p>
          <a:p>
            <a:r>
              <a:rPr kumimoji="1" lang="en-US" altLang="zh-CN" dirty="0"/>
              <a:t>For more details, you can read our paper!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F276E-9614-4CD1-9D30-D79AD2901B8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6534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7666E4-57A7-41E8-A130-621E5D801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  <a:prstGeom prst="rect">
            <a:avLst/>
          </a:prstGeom>
          <a:solidFill>
            <a:srgbClr val="003F88"/>
          </a:solidFill>
        </p:spPr>
        <p:txBody>
          <a:bodyPr anchor="b"/>
          <a:lstStyle>
            <a:lvl1pPr algn="ctr">
              <a:defRPr sz="6000" b="1" i="0" baseline="0">
                <a:solidFill>
                  <a:schemeClr val="bg1"/>
                </a:solidFill>
                <a:latin typeface="Gill Sans MT" panose="020B0502020104020203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4D26274-53D6-4ED1-B833-A6C29FABE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Gill Sans MT" panose="020B0502020104020203" pitchFamily="34" charset="0"/>
                <a:ea typeface="Microsoft YaHei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537148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8FCF7E-AE2D-4834-8B93-7819DCD95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459681E-A61D-4E33-BA77-730715E32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2DA2D9-7930-42C0-8051-1C895526BA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4FE5F7-023C-4483-A5AB-F3134C462640}" type="datetime4">
              <a:rPr lang="en-US" altLang="zh-CN" smtClean="0"/>
              <a:t>February 20, 2024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EF8CA9-779C-40CC-8D43-EDEAD4282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C575E8-6EDB-4BFE-9734-841B1DED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C13221-70BE-48A0-A664-407D70B8E9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55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946B8C7-E347-4154-99B2-4068142AE8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CD58A34-EA79-45A9-9750-36FB923A23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8B7570-B2DC-494A-9868-040FD7579D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09BD0C-8617-4DA4-A439-184C2C26CC70}" type="datetime4">
              <a:rPr lang="en-US" altLang="zh-CN" smtClean="0"/>
              <a:t>February 20, 2024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07EAAF-AD1A-4411-B2EA-6108F01BB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BB4ADB-827C-4D4B-8FAD-9B34A871F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C13221-70BE-48A0-A664-407D70B8E9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071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占位符 1">
            <a:extLst>
              <a:ext uri="{FF2B5EF4-FFF2-40B4-BE49-F238E27FC236}">
                <a16:creationId xmlns:a16="http://schemas.microsoft.com/office/drawing/2014/main" id="{B8E332B7-9BA4-D84D-A04D-67D3162A1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566530"/>
            <a:ext cx="11455400" cy="909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灯片编号占位符 6">
            <a:extLst>
              <a:ext uri="{FF2B5EF4-FFF2-40B4-BE49-F238E27FC236}">
                <a16:creationId xmlns:a16="http://schemas.microsoft.com/office/drawing/2014/main" id="{0CF073AE-17FD-5E47-9B8A-BB13DE8CC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3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3F87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fld id="{32CC1993-4A58-5441-BC2A-C02768F05C35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7C31E89-C4AA-1644-B706-CC1796DC02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1723" y="6145005"/>
            <a:ext cx="738553" cy="695738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C6C61760-43B2-A34B-A2DD-73A7713C9378}"/>
              </a:ext>
            </a:extLst>
          </p:cNvPr>
          <p:cNvSpPr/>
          <p:nvPr userDrawn="1"/>
        </p:nvSpPr>
        <p:spPr>
          <a:xfrm>
            <a:off x="0" y="0"/>
            <a:ext cx="12192000" cy="566530"/>
          </a:xfrm>
          <a:prstGeom prst="rect">
            <a:avLst/>
          </a:prstGeom>
          <a:solidFill>
            <a:srgbClr val="003F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F551E25-3D4A-D34D-8ECA-0F63F7EC9C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385" y="17056"/>
            <a:ext cx="1236318" cy="534089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C8AD6A-38A8-3C43-AA61-C516271026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5600" y="1655763"/>
            <a:ext cx="11455400" cy="4837112"/>
          </a:xfrm>
        </p:spPr>
        <p:txBody>
          <a:bodyPr/>
          <a:lstStyle>
            <a:lvl1pPr>
              <a:defRPr b="1" i="0" baseline="0">
                <a:latin typeface="Gill Sans MT" panose="020B0502020104020203" pitchFamily="34" charset="0"/>
                <a:ea typeface="微软雅黑" panose="020B0503020204020204" pitchFamily="34" charset="-122"/>
              </a:defRPr>
            </a:lvl1pPr>
            <a:lvl2pPr>
              <a:defRPr b="0" i="0" baseline="0">
                <a:latin typeface="Gill Sans MT" panose="020B0502020104020203" pitchFamily="34" charset="0"/>
                <a:ea typeface="微软雅黑" panose="020B0503020204020204" pitchFamily="34" charset="-122"/>
              </a:defRPr>
            </a:lvl2pPr>
            <a:lvl3pPr>
              <a:defRPr b="0" i="0" baseline="0">
                <a:latin typeface="Gill Sans MT" panose="020B0502020104020203" pitchFamily="34" charset="0"/>
                <a:ea typeface="微软雅黑" panose="020B0503020204020204" pitchFamily="34" charset="-122"/>
              </a:defRPr>
            </a:lvl3pPr>
            <a:lvl4pPr>
              <a:defRPr b="0" i="0" baseline="0">
                <a:latin typeface="Gill Sans MT" panose="020B0502020104020203" pitchFamily="34" charset="0"/>
                <a:ea typeface="微软雅黑" panose="020B0503020204020204" pitchFamily="34" charset="-122"/>
              </a:defRPr>
            </a:lvl4pPr>
            <a:lvl5pPr>
              <a:defRPr b="0" i="0" baseline="0">
                <a:latin typeface="Gill Sans MT" panose="020B0502020104020203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9FF55777-D7D7-6248-BDDA-88616AF4C0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73" b="20356"/>
          <a:stretch/>
        </p:blipFill>
        <p:spPr>
          <a:xfrm>
            <a:off x="10127426" y="-1"/>
            <a:ext cx="2052851" cy="457201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CC28A68B-D90C-6641-98E8-95149CE11F7D}"/>
              </a:ext>
            </a:extLst>
          </p:cNvPr>
          <p:cNvSpPr txBox="1"/>
          <p:nvPr userDrawn="1"/>
        </p:nvSpPr>
        <p:spPr>
          <a:xfrm>
            <a:off x="10127426" y="89497"/>
            <a:ext cx="1720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i="0" dirty="0" err="1">
                <a:solidFill>
                  <a:srgbClr val="EAEAEA"/>
                </a:solidFill>
                <a:latin typeface="Gill Sans MT" panose="020B0502020104020203" pitchFamily="34" charset="0"/>
              </a:rPr>
              <a:t>EmNets@ZJU</a:t>
            </a:r>
            <a:endParaRPr kumimoji="1" lang="zh-CN" altLang="en-US" b="1" i="0" dirty="0">
              <a:solidFill>
                <a:srgbClr val="EAEAEA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F515978-D111-F347-AE95-36583853646A}"/>
              </a:ext>
            </a:extLst>
          </p:cNvPr>
          <p:cNvSpPr txBox="1"/>
          <p:nvPr userDrawn="1"/>
        </p:nvSpPr>
        <p:spPr>
          <a:xfrm>
            <a:off x="1463453" y="74108"/>
            <a:ext cx="3449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zh-CN" sz="2000" b="1" i="0" dirty="0">
                <a:solidFill>
                  <a:srgbClr val="FFBA00"/>
                </a:solidFill>
                <a:effectLst/>
                <a:latin typeface="Century Gothic" panose="020B0502020202020204" pitchFamily="34" charset="0"/>
              </a:rPr>
              <a:t>2024 IN SINGAPORE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D9B892B-06AC-234E-BA3E-FB6306A558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0" y="101630"/>
            <a:ext cx="1402911" cy="34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877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BD5D49-F156-4E2B-9742-3FE655936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E100FA-192F-4568-B502-A69ECFC20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95DC40-6137-4496-85DA-FF2D04EA7D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442F98-1CE1-4280-AE0C-77132F33081C}" type="datetime4">
              <a:rPr lang="en-US" altLang="zh-CN" smtClean="0"/>
              <a:t>February 20, 2024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DEB0F0-4BD0-4287-BC3C-DEF0DF387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145B5B-98E2-464C-AF2D-72BB29E25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C13221-70BE-48A0-A664-407D70B8E9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621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46A19C-D39F-4138-AE03-1F9085483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68929-96CC-4B4C-9203-FFF1B1B7B9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BF21CB3-4E59-49A0-8005-B58C066561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369963-E354-438D-9A33-BF77CE1788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1EF200-18CA-4D36-BCD3-8FF6CB76C3DB}" type="datetime4">
              <a:rPr lang="en-US" altLang="zh-CN" smtClean="0"/>
              <a:t>February 20, 2024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90BEE58-3BEE-4092-95DC-6810F0EDD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7D639F-CAAC-4037-B116-FE0239EBD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C13221-70BE-48A0-A664-407D70B8E9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119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D49A3B-0BA9-40FB-89B6-DDDAFD36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596B16-AE78-4D55-95FD-735AB487E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5EA33C8-F1B2-4088-8ABE-6425C0F75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17AD3CE-EEB9-4F36-A06B-8B63A2D6C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38C78D9-A9FD-4FA3-AEFF-7290D63572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0919A9D-C1D1-4E5A-9193-8C1436F9B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15B3BF-CE87-4067-BC50-B0BB80550588}" type="datetime4">
              <a:rPr lang="en-US" altLang="zh-CN" smtClean="0"/>
              <a:t>February 20, 2024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0F659C5-402B-4D23-824E-0E4F4B9A7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1755228-C664-42A0-A527-97FE59905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C13221-70BE-48A0-A664-407D70B8E935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62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5495D6-B314-4BED-9614-5A054B2EE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C1FB421-40E9-450A-890E-22C6C958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2AA61A-E245-4292-81C5-DED36084A485}" type="datetime4">
              <a:rPr lang="en-US" altLang="zh-CN" smtClean="0"/>
              <a:t>February 20, 2024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AB708EC-E595-4547-8595-5DA38E74F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E160A07-597C-4AA7-A54B-B01C346D9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C13221-70BE-48A0-A664-407D70B8E9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540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67C25AF-0632-4BA7-8227-E77262A17C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5159C9-EF29-45BA-8690-0C5E5625427F}" type="datetime4">
              <a:rPr lang="en-US" altLang="zh-CN" smtClean="0"/>
              <a:t>February 20, 2024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F6C09C1-409E-4D60-AD0F-90CFAC268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CBD7A40-161D-4130-862B-40F88EEBB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C13221-70BE-48A0-A664-407D70B8E9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1666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B25C3-A19D-4147-A860-F1108DE8A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4229CD-6578-4C03-ACF3-5426D89D5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4964441-B0F7-43FE-ACC1-6D0ADCBBAF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822B5B3-523E-492C-9622-687841737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869626-05EC-40CE-AA73-7D0BADA7F71F}" type="datetime4">
              <a:rPr lang="en-US" altLang="zh-CN" smtClean="0"/>
              <a:t>February 20, 2024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73E32C-29E9-49E0-8E16-E5C5A72D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402BB6-D0B5-4BAA-B4C0-BB7184332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C13221-70BE-48A0-A664-407D70B8E9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2409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78ED30-8C8F-4DEF-B6E9-69F8699DF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EC124E9-303B-4C3F-964E-91A6311DD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B362A4A-9D7E-40BD-B475-3D5E7A8F0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D7CC78B-3D28-4EBD-ACD8-D8353E616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7A8B2-B749-4BAA-B73B-50E032D3C13C}" type="datetime4">
              <a:rPr lang="en-US" altLang="zh-CN" smtClean="0"/>
              <a:t>February 20, 2024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53AF65F-FC64-41AE-A36C-6E0EE424D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D530B6D-81CA-407B-9D63-9F113C9B9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C13221-70BE-48A0-A664-407D70B8E9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1075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33E2F82-AAE4-4700-9852-DD6F54D17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566530"/>
            <a:ext cx="11455400" cy="909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966650C-E861-4007-BC2E-573045C6D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10139"/>
            <a:ext cx="11455400" cy="5112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52DD138-AF06-7E47-91C8-615EA7AF9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3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3F87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fld id="{32CC1993-4A58-5441-BC2A-C02768F05C35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F67B3DC-06B2-6F4B-B833-71AC11F0419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</a:blip>
          <a:stretch>
            <a:fillRect/>
          </a:stretch>
        </p:blipFill>
        <p:spPr>
          <a:xfrm>
            <a:off x="11723" y="6145005"/>
            <a:ext cx="738553" cy="69573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E9984C16-AADD-B849-B0CD-5C88104BB1E2}"/>
              </a:ext>
            </a:extLst>
          </p:cNvPr>
          <p:cNvSpPr/>
          <p:nvPr userDrawn="1"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003F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1AB54C7-FAB8-714E-BC63-8B007A83107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-38445"/>
            <a:ext cx="1236318" cy="53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0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003F87"/>
          </a:solidFill>
          <a:latin typeface="Gill Sans MT" panose="020B0502020104020203" pitchFamily="34" charset="0"/>
          <a:ea typeface="Microsoft YaHe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chemeClr val="tx1"/>
          </a:solidFill>
          <a:latin typeface="Gill Sans MT" panose="020B0502020104020203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baseline="0">
          <a:solidFill>
            <a:schemeClr val="tx1"/>
          </a:solidFill>
          <a:latin typeface="Gill Sans MT" panose="020B0502020104020203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Gill Sans MT" panose="020B0502020104020203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Gill Sans MT" panose="020B0502020104020203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Gill Sans MT" panose="020B0502020104020203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99679" y="4856249"/>
            <a:ext cx="11592639" cy="71121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zh-CN" sz="2600" b="1" dirty="0"/>
              <a:t>Presenter: Jiaming Huang</a:t>
            </a:r>
          </a:p>
        </p:txBody>
      </p:sp>
      <p:cxnSp>
        <p:nvCxnSpPr>
          <p:cNvPr id="4" name="直接连接符 3"/>
          <p:cNvCxnSpPr>
            <a:cxnSpLocks/>
          </p:cNvCxnSpPr>
          <p:nvPr/>
        </p:nvCxnSpPr>
        <p:spPr>
          <a:xfrm>
            <a:off x="826575" y="4582041"/>
            <a:ext cx="10538848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0D04CCC2-D252-034E-A08F-1C3D8BE5D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250" y="5663414"/>
            <a:ext cx="2752112" cy="93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제목 1">
            <a:extLst>
              <a:ext uri="{FF2B5EF4-FFF2-40B4-BE49-F238E27FC236}">
                <a16:creationId xmlns:a16="http://schemas.microsoft.com/office/drawing/2014/main" id="{A0D852AF-4149-584A-8E48-8A7006610810}"/>
              </a:ext>
            </a:extLst>
          </p:cNvPr>
          <p:cNvSpPr txBox="1">
            <a:spLocks/>
          </p:cNvSpPr>
          <p:nvPr/>
        </p:nvSpPr>
        <p:spPr>
          <a:xfrm>
            <a:off x="445986" y="1080619"/>
            <a:ext cx="11592639" cy="2253483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en" altLang="zh-CN" sz="4000" b="1" dirty="0">
                <a:latin typeface="Gill Sans MT" panose="020B0502020104020203" pitchFamily="34" charset="0"/>
              </a:rPr>
              <a:t>Unlocking the Non-deterministic Computing Power with Memory-Elastic Multi-Exit Neural Networks</a:t>
            </a:r>
            <a:b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ko-KR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653B2AB-807C-BE4D-89D9-A0F169D75B42}"/>
              </a:ext>
            </a:extLst>
          </p:cNvPr>
          <p:cNvSpPr txBox="1"/>
          <p:nvPr/>
        </p:nvSpPr>
        <p:spPr>
          <a:xfrm>
            <a:off x="2720051" y="176125"/>
            <a:ext cx="8891075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867" b="1" dirty="0">
                <a:solidFill>
                  <a:srgbClr val="333333"/>
                </a:solidFill>
                <a:latin typeface="Raleway" panose="020F0502020204030204" pitchFamily="34" charset="0"/>
              </a:rPr>
              <a:t>The Web Conference 2024 (WWW 2024)   </a:t>
            </a:r>
          </a:p>
          <a:p>
            <a:r>
              <a:rPr lang="en" altLang="zh-CN" sz="1867" dirty="0">
                <a:solidFill>
                  <a:srgbClr val="333333"/>
                </a:solidFill>
                <a:latin typeface="Raleway" panose="020F0502020204030204" pitchFamily="34" charset="0"/>
              </a:rPr>
              <a:t>May 13-17, 2024 · </a:t>
            </a:r>
            <a:r>
              <a:rPr lang="en-US" altLang="zh-CN" sz="1867" dirty="0">
                <a:solidFill>
                  <a:srgbClr val="333333"/>
                </a:solidFill>
                <a:latin typeface="Raleway" panose="020F0502020204030204" pitchFamily="34" charset="0"/>
              </a:rPr>
              <a:t>Singapore</a:t>
            </a:r>
            <a:endParaRPr lang="zh-CN" altLang="en-US" sz="24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62D301C-7A33-CF41-8F26-523B16FA36DF}"/>
              </a:ext>
            </a:extLst>
          </p:cNvPr>
          <p:cNvSpPr txBox="1"/>
          <p:nvPr/>
        </p:nvSpPr>
        <p:spPr>
          <a:xfrm>
            <a:off x="470111" y="3114113"/>
            <a:ext cx="112517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altLang="zh-CN" sz="2400" dirty="0">
                <a:latin typeface="NimbusRomNo9L"/>
              </a:rPr>
              <a:t>Jiaming Huang,  Yi Gao*, and </a:t>
            </a:r>
            <a:r>
              <a:rPr lang="en" altLang="zh-CN" sz="2400">
                <a:latin typeface="NimbusRomNo9L"/>
              </a:rPr>
              <a:t>Wei Dong*</a:t>
            </a:r>
            <a:endParaRPr lang="en" altLang="zh-CN" sz="2400" dirty="0">
              <a:latin typeface="NimbusRomNo9L"/>
            </a:endParaRPr>
          </a:p>
          <a:p>
            <a:pPr algn="ctr"/>
            <a:endParaRPr lang="en" altLang="zh-CN" dirty="0">
              <a:latin typeface="NimbusRomNo9L"/>
            </a:endParaRPr>
          </a:p>
          <a:p>
            <a:pPr algn="ctr"/>
            <a:r>
              <a:rPr lang="en" altLang="zh-CN" sz="2400" dirty="0">
                <a:latin typeface="NimbusRomNo9L"/>
              </a:rPr>
              <a:t>College of Computer Science, Zhejiang University, China</a:t>
            </a:r>
          </a:p>
          <a:p>
            <a:pPr algn="ctr"/>
            <a:endParaRPr lang="en" altLang="zh-CN" sz="2400" dirty="0">
              <a:latin typeface="NimbusRomNo9L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22BA98EB-2EAC-CF4D-92EF-D75A0BCD6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96" y="193773"/>
            <a:ext cx="2419109" cy="59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078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C412E5F5-CEA1-D54F-BB76-8D1ACC86A208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003F87"/>
          </a:solidFill>
          <a:ln>
            <a:solidFill>
              <a:srgbClr val="003F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副标题 5">
            <a:extLst>
              <a:ext uri="{FF2B5EF4-FFF2-40B4-BE49-F238E27FC236}">
                <a16:creationId xmlns:a16="http://schemas.microsoft.com/office/drawing/2014/main" id="{F4850547-146C-024F-A67D-83642408A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8462" y="3892062"/>
            <a:ext cx="9144000" cy="2146217"/>
          </a:xfrm>
        </p:spPr>
        <p:txBody>
          <a:bodyPr>
            <a:normAutofit/>
          </a:bodyPr>
          <a:lstStyle/>
          <a:p>
            <a:r>
              <a:rPr lang="en-US" altLang="zh-CN" sz="4000" i="1" dirty="0"/>
              <a:t>Looking forward to meeting you in Singapore </a:t>
            </a:r>
            <a:r>
              <a:rPr lang="en-US" altLang="zh-CN" sz="4000" dirty="0"/>
              <a:t>:)</a:t>
            </a:r>
          </a:p>
          <a:p>
            <a:endParaRPr lang="en-US" altLang="zh-CN" sz="800" i="1" dirty="0"/>
          </a:p>
          <a:p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</a:rPr>
              <a:t>Jiaming Huang</a:t>
            </a:r>
          </a:p>
          <a:p>
            <a:r>
              <a:rPr lang="en-US" altLang="zh-CN" sz="3200" dirty="0" err="1">
                <a:solidFill>
                  <a:schemeClr val="bg1">
                    <a:lumMod val="50000"/>
                  </a:schemeClr>
                </a:solidFill>
              </a:rPr>
              <a:t>huangjm@zju.edu.cn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2CC6B04-7034-EE43-9A72-7B5CB0995707}"/>
              </a:ext>
            </a:extLst>
          </p:cNvPr>
          <p:cNvSpPr txBox="1"/>
          <p:nvPr/>
        </p:nvSpPr>
        <p:spPr>
          <a:xfrm>
            <a:off x="957628" y="1160502"/>
            <a:ext cx="36279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600" b="1" i="1" dirty="0" err="1">
                <a:solidFill>
                  <a:schemeClr val="bg1"/>
                </a:solidFill>
                <a:latin typeface="Hoefler Text" panose="02030602050506020203" pitchFamily="18" charset="0"/>
              </a:rPr>
              <a:t>MEEdge</a:t>
            </a:r>
            <a:endParaRPr kumimoji="1" lang="zh-CN" altLang="en-US" sz="6600" b="1" i="1" dirty="0">
              <a:solidFill>
                <a:schemeClr val="bg1"/>
              </a:solidFill>
              <a:latin typeface="Hoefler Text" panose="02030602050506020203" pitchFamily="18" charset="0"/>
            </a:endParaRPr>
          </a:p>
        </p:txBody>
      </p:sp>
      <p:sp>
        <p:nvSpPr>
          <p:cNvPr id="11" name="内容占位符 3">
            <a:extLst>
              <a:ext uri="{FF2B5EF4-FFF2-40B4-BE49-F238E27FC236}">
                <a16:creationId xmlns:a16="http://schemas.microsoft.com/office/drawing/2014/main" id="{EEAD752D-8BA5-2049-91AD-9AF0A5E2580C}"/>
              </a:ext>
            </a:extLst>
          </p:cNvPr>
          <p:cNvSpPr txBox="1">
            <a:spLocks/>
          </p:cNvSpPr>
          <p:nvPr/>
        </p:nvSpPr>
        <p:spPr>
          <a:xfrm>
            <a:off x="4835755" y="630309"/>
            <a:ext cx="7106033" cy="21683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 baseline="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CN" sz="3200" dirty="0">
                <a:solidFill>
                  <a:schemeClr val="bg1"/>
                </a:solidFill>
              </a:rPr>
              <a:t>a system that automatically transforms classic single-exit models into heterogeneous and dynamic multi-exit models which enables </a:t>
            </a:r>
            <a:r>
              <a:rPr kumimoji="1" lang="en-US" altLang="zh-CN" sz="3200" dirty="0">
                <a:solidFill>
                  <a:srgbClr val="FFFF00"/>
                </a:solidFill>
              </a:rPr>
              <a:t>M</a:t>
            </a:r>
            <a:r>
              <a:rPr kumimoji="1" lang="en-US" altLang="zh-CN" sz="3200" dirty="0">
                <a:solidFill>
                  <a:schemeClr val="bg1"/>
                </a:solidFill>
              </a:rPr>
              <a:t>emory-</a:t>
            </a:r>
            <a:r>
              <a:rPr kumimoji="1" lang="en-US" altLang="zh-CN" sz="3200" dirty="0">
                <a:solidFill>
                  <a:srgbClr val="FFFF00"/>
                </a:solidFill>
              </a:rPr>
              <a:t>E</a:t>
            </a:r>
            <a:r>
              <a:rPr kumimoji="1" lang="en-US" altLang="zh-CN" sz="3200" dirty="0">
                <a:solidFill>
                  <a:schemeClr val="bg1"/>
                </a:solidFill>
              </a:rPr>
              <a:t>lastic inference at the </a:t>
            </a:r>
            <a:r>
              <a:rPr kumimoji="1" lang="en-US" altLang="zh-CN" sz="3200" dirty="0">
                <a:solidFill>
                  <a:srgbClr val="FFFF00"/>
                </a:solidFill>
              </a:rPr>
              <a:t>Edge</a:t>
            </a:r>
            <a:r>
              <a:rPr kumimoji="1" lang="en-US" altLang="zh-CN" sz="3200" dirty="0">
                <a:solidFill>
                  <a:schemeClr val="bg1"/>
                </a:solidFill>
              </a:rPr>
              <a:t>.</a:t>
            </a:r>
            <a:endParaRPr kumimoji="1" lang="en-US" altLang="zh-CN" sz="3200" i="1" dirty="0">
              <a:solidFill>
                <a:srgbClr val="C00000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09C8E9E-D0E9-CF42-A47E-F73290381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208" y="5903688"/>
            <a:ext cx="2400508" cy="81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17E2D6B7-68DB-4043-B990-B681990FAEA1}"/>
              </a:ext>
            </a:extLst>
          </p:cNvPr>
          <p:cNvSpPr txBox="1"/>
          <p:nvPr/>
        </p:nvSpPr>
        <p:spPr>
          <a:xfrm>
            <a:off x="1267326" y="50211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45701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2B899D-FBDE-FF47-9994-AC64F6B41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0" dirty="0">
                <a:solidFill>
                  <a:srgbClr val="003F88"/>
                </a:solidFill>
                <a:latin typeface="Cooper Black" charset="0"/>
                <a:ea typeface="微软雅黑" panose="020B0503020204020204" pitchFamily="34" charset="-122"/>
              </a:rPr>
              <a:t>Background</a:t>
            </a:r>
            <a:endParaRPr lang="zh-CN" altLang="en-US" sz="3600" b="0" dirty="0">
              <a:solidFill>
                <a:srgbClr val="003F88"/>
              </a:solidFill>
              <a:latin typeface="Cooper Black" charset="0"/>
              <a:ea typeface="微软雅黑" panose="020B0503020204020204" pitchFamily="34" charset="-122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5AD2A88-C0C9-5040-8BFD-9D5E87A77B4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5600" y="1460691"/>
            <a:ext cx="11455400" cy="5220328"/>
          </a:xfrm>
        </p:spPr>
        <p:txBody>
          <a:bodyPr>
            <a:normAutofit/>
          </a:bodyPr>
          <a:lstStyle/>
          <a:p>
            <a:r>
              <a:rPr lang="en" altLang="zh-CN" b="0" dirty="0"/>
              <a:t>With the increasing demand for Web of Things (</a:t>
            </a:r>
            <a:r>
              <a:rPr lang="en" altLang="zh-CN" b="0" dirty="0" err="1"/>
              <a:t>WoT</a:t>
            </a:r>
            <a:r>
              <a:rPr lang="en" altLang="zh-CN" b="0" dirty="0"/>
              <a:t>) and edge computing, </a:t>
            </a:r>
            <a:r>
              <a:rPr lang="en" altLang="zh-CN" dirty="0"/>
              <a:t>the efficient utilization of limited computing power on edge devices </a:t>
            </a:r>
            <a:r>
              <a:rPr lang="en" altLang="zh-CN" b="0" dirty="0"/>
              <a:t>is becoming a crucial challenge.</a:t>
            </a:r>
          </a:p>
          <a:p>
            <a:endParaRPr lang="en" altLang="zh-CN" dirty="0"/>
          </a:p>
          <a:p>
            <a:endParaRPr lang="en" altLang="zh-CN" dirty="0"/>
          </a:p>
          <a:p>
            <a:endParaRPr lang="en" altLang="zh-CN" dirty="0"/>
          </a:p>
          <a:p>
            <a:pPr marL="0" indent="0">
              <a:buNone/>
            </a:pPr>
            <a:endParaRPr lang="en" altLang="zh-CN" dirty="0"/>
          </a:p>
          <a:p>
            <a:r>
              <a:rPr lang="en" altLang="zh-CN" b="0" dirty="0"/>
              <a:t>Traditional neural networks (NNs) as web services rely on </a:t>
            </a:r>
            <a:r>
              <a:rPr lang="en" altLang="zh-CN" dirty="0"/>
              <a:t>deterministic computational resources</a:t>
            </a:r>
            <a:r>
              <a:rPr lang="en" altLang="zh-CN" b="0" dirty="0"/>
              <a:t>. </a:t>
            </a:r>
          </a:p>
          <a:p>
            <a:endParaRPr lang="en" altLang="zh-CN" dirty="0"/>
          </a:p>
          <a:p>
            <a:endParaRPr kumimoji="1" lang="zh-CN" altLang="en-US" dirty="0"/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89BA1898-AAB8-7B4D-93ED-2ABA6DBBF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810" y="2929920"/>
            <a:ext cx="1148466" cy="114846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FE680591-881C-1441-951C-2A0936AE6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7357" y="2929920"/>
            <a:ext cx="1148466" cy="1148466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F90D3B12-8B22-E64F-91A3-2DFB9B5B2B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1904" y="2929920"/>
            <a:ext cx="1148466" cy="1148466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A7896405-A9BA-1B4B-A8D7-F18D350190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8001" y="2929920"/>
            <a:ext cx="1148466" cy="114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2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2B899D-FBDE-FF47-9994-AC64F6B41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0" dirty="0">
                <a:solidFill>
                  <a:srgbClr val="003F88"/>
                </a:solidFill>
                <a:latin typeface="Cooper Black" charset="0"/>
                <a:ea typeface="微软雅黑" panose="020B0503020204020204" pitchFamily="34" charset="-122"/>
              </a:rPr>
              <a:t>Background</a:t>
            </a:r>
            <a:endParaRPr lang="zh-CN" altLang="en-US" sz="3600" b="0" dirty="0">
              <a:solidFill>
                <a:srgbClr val="003F88"/>
              </a:solidFill>
              <a:latin typeface="Cooper Black" charset="0"/>
              <a:ea typeface="微软雅黑" panose="020B0503020204020204" pitchFamily="34" charset="-122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BB26749-EF71-7142-BB5B-B12D47BAC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CC1993-4A58-5441-BC2A-C02768F05C35}" type="slidenum">
              <a:rPr kumimoji="1" lang="zh-CN" altLang="en-US" smtClean="0"/>
              <a:pPr/>
              <a:t>3</a:t>
            </a:fld>
            <a:endParaRPr kumimoji="1"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5AD2A88-C0C9-5040-8BFD-9D5E87A77B4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5600" y="1460689"/>
            <a:ext cx="11455400" cy="2979545"/>
          </a:xfrm>
        </p:spPr>
        <p:txBody>
          <a:bodyPr>
            <a:normAutofit/>
          </a:bodyPr>
          <a:lstStyle/>
          <a:p>
            <a:r>
              <a:rPr lang="en" altLang="zh-CN" dirty="0"/>
              <a:t>When facing non-deterministic computing power which could be preempted at any time, they may fail to output the results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489F452-0A45-CB40-A7E2-4D19F4E8ED8A}"/>
              </a:ext>
            </a:extLst>
          </p:cNvPr>
          <p:cNvGrpSpPr/>
          <p:nvPr/>
        </p:nvGrpSpPr>
        <p:grpSpPr>
          <a:xfrm>
            <a:off x="1811715" y="2959874"/>
            <a:ext cx="3871438" cy="3331596"/>
            <a:chOff x="4200954" y="2358986"/>
            <a:chExt cx="3871438" cy="3331596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F29F885F-3701-2044-B211-24A64756D588}"/>
                </a:ext>
              </a:extLst>
            </p:cNvPr>
            <p:cNvGrpSpPr/>
            <p:nvPr/>
          </p:nvGrpSpPr>
          <p:grpSpPr>
            <a:xfrm>
              <a:off x="4200954" y="2358986"/>
              <a:ext cx="3871438" cy="2883409"/>
              <a:chOff x="4200954" y="2358986"/>
              <a:chExt cx="3871438" cy="2883409"/>
            </a:xfrm>
          </p:grpSpPr>
          <p:pic>
            <p:nvPicPr>
              <p:cNvPr id="6" name="图片 5">
                <a:extLst>
                  <a:ext uri="{FF2B5EF4-FFF2-40B4-BE49-F238E27FC236}">
                    <a16:creationId xmlns:a16="http://schemas.microsoft.com/office/drawing/2014/main" id="{89A11E23-899E-3944-BF71-8501E183B6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6743" y="3025824"/>
                <a:ext cx="3439860" cy="1940194"/>
              </a:xfrm>
              <a:prstGeom prst="rect">
                <a:avLst/>
              </a:prstGeom>
            </p:spPr>
          </p:pic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AC5447D-72A3-C445-8923-952AAF936922}"/>
                  </a:ext>
                </a:extLst>
              </p:cNvPr>
              <p:cNvSpPr txBox="1"/>
              <p:nvPr/>
            </p:nvSpPr>
            <p:spPr>
              <a:xfrm>
                <a:off x="4294983" y="2492350"/>
                <a:ext cx="36427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kumimoji="1" sz="2000">
                    <a:latin typeface="Gill Sans MT" panose="020B0502020104020203" pitchFamily="34" charset="0"/>
                  </a:defRPr>
                </a:lvl1pPr>
              </a:lstStyle>
              <a:p>
                <a:r>
                  <a:rPr lang="en" altLang="zh-CN" dirty="0"/>
                  <a:t>preemption by high-priority tasks</a:t>
                </a:r>
                <a:endParaRPr lang="zh-CN" altLang="en-US" dirty="0"/>
              </a:p>
            </p:txBody>
          </p:sp>
          <p:sp>
            <p:nvSpPr>
              <p:cNvPr id="11" name="圆角矩形 10">
                <a:extLst>
                  <a:ext uri="{FF2B5EF4-FFF2-40B4-BE49-F238E27FC236}">
                    <a16:creationId xmlns:a16="http://schemas.microsoft.com/office/drawing/2014/main" id="{5381079E-B4F6-C243-A979-BC2D398F2002}"/>
                  </a:ext>
                </a:extLst>
              </p:cNvPr>
              <p:cNvSpPr/>
              <p:nvPr/>
            </p:nvSpPr>
            <p:spPr>
              <a:xfrm>
                <a:off x="4200954" y="2358986"/>
                <a:ext cx="3871438" cy="2883409"/>
              </a:xfrm>
              <a:prstGeom prst="roundRect">
                <a:avLst>
                  <a:gd name="adj" fmla="val 6643"/>
                </a:avLst>
              </a:prstGeom>
              <a:noFill/>
              <a:ln w="57150">
                <a:solidFill>
                  <a:srgbClr val="003F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FE1682F-4F72-DA48-BE7B-2832149DC91D}"/>
                </a:ext>
              </a:extLst>
            </p:cNvPr>
            <p:cNvSpPr/>
            <p:nvPr/>
          </p:nvSpPr>
          <p:spPr>
            <a:xfrm>
              <a:off x="5355772" y="3323395"/>
              <a:ext cx="2274906" cy="660776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EAAC32BA-9B64-7E4D-952F-DDE711161DE5}"/>
                </a:ext>
              </a:extLst>
            </p:cNvPr>
            <p:cNvSpPr txBox="1"/>
            <p:nvPr/>
          </p:nvSpPr>
          <p:spPr>
            <a:xfrm>
              <a:off x="4595963" y="5290472"/>
              <a:ext cx="33306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kumimoji="1" sz="2000">
                  <a:latin typeface="Gill Sans MT" panose="020B0502020104020203" pitchFamily="34" charset="0"/>
                </a:defRPr>
              </a:lvl1pPr>
            </a:lstStyle>
            <a:p>
              <a:r>
                <a:rPr lang="en-US" altLang="zh-CN" b="1" dirty="0">
                  <a:solidFill>
                    <a:srgbClr val="C00000"/>
                  </a:solidFill>
                </a:rPr>
                <a:t>[SIGCOMM’21]</a:t>
              </a:r>
              <a:r>
                <a:rPr lang="en" altLang="zh-CN" b="1" dirty="0">
                  <a:solidFill>
                    <a:srgbClr val="C00000"/>
                  </a:solidFill>
                </a:rPr>
                <a:t>Concordia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14E82C8E-4D17-BE4D-9758-A987B4436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015908" y="3937886"/>
              <a:ext cx="1126671" cy="1126671"/>
            </a:xfrm>
            <a:prstGeom prst="rect">
              <a:avLst/>
            </a:prstGeom>
          </p:spPr>
        </p:pic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DD8CE490-9EAE-BD4D-BFDB-04F9B906A061}"/>
              </a:ext>
            </a:extLst>
          </p:cNvPr>
          <p:cNvSpPr/>
          <p:nvPr/>
        </p:nvSpPr>
        <p:spPr>
          <a:xfrm>
            <a:off x="6982650" y="3527843"/>
            <a:ext cx="3998597" cy="17372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sz="2800" b="1" dirty="0">
                <a:solidFill>
                  <a:schemeClr val="bg1"/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degrade the task performance significantly!</a:t>
            </a:r>
            <a:endParaRPr lang="zh-CN" altLang="en-US" sz="2800" b="1" dirty="0">
              <a:solidFill>
                <a:schemeClr val="bg1"/>
              </a:solidFill>
              <a:latin typeface="Gill Sans MT" panose="020B0502020104020203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0678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2B899D-FBDE-FF47-9994-AC64F6B41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0" dirty="0">
                <a:solidFill>
                  <a:srgbClr val="003F88"/>
                </a:solidFill>
                <a:latin typeface="Cooper Black" charset="0"/>
                <a:ea typeface="微软雅黑" panose="020B0503020204020204" pitchFamily="34" charset="-122"/>
              </a:rPr>
              <a:t>Background</a:t>
            </a:r>
            <a:endParaRPr lang="zh-CN" altLang="en-US" sz="3600" b="0" dirty="0">
              <a:solidFill>
                <a:srgbClr val="003F88"/>
              </a:solidFill>
              <a:latin typeface="Cooper Black" charset="0"/>
              <a:ea typeface="微软雅黑" panose="020B0503020204020204" pitchFamily="34" charset="-122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BB26749-EF71-7142-BB5B-B12D47BAC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CC1993-4A58-5441-BC2A-C02768F05C35}" type="slidenum">
              <a:rPr kumimoji="1" lang="zh-CN" altLang="en-US" smtClean="0"/>
              <a:pPr/>
              <a:t>4</a:t>
            </a:fld>
            <a:endParaRPr kumimoji="1"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5AD2A88-C0C9-5040-8BFD-9D5E87A77B4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5600" y="1460691"/>
            <a:ext cx="11455400" cy="1527480"/>
          </a:xfrm>
        </p:spPr>
        <p:txBody>
          <a:bodyPr/>
          <a:lstStyle/>
          <a:p>
            <a:r>
              <a:rPr lang="en" altLang="zh-CN" dirty="0"/>
              <a:t>In recent years, </a:t>
            </a:r>
            <a:r>
              <a:rPr lang="en" altLang="zh-CN" u="sng" dirty="0"/>
              <a:t>multi-exit neural networks</a:t>
            </a:r>
            <a:r>
              <a:rPr lang="en" altLang="zh-CN" dirty="0"/>
              <a:t> have</a:t>
            </a:r>
            <a:r>
              <a:rPr lang="zh-CN" altLang="en-US" dirty="0"/>
              <a:t> </a:t>
            </a:r>
            <a:r>
              <a:rPr lang="en" altLang="zh-CN" dirty="0"/>
              <a:t>emerged and flourished in edge computing</a:t>
            </a:r>
            <a:r>
              <a:rPr lang="en-US" altLang="zh-CN" dirty="0"/>
              <a:t>.</a:t>
            </a:r>
            <a:endParaRPr lang="en" altLang="zh-CN" dirty="0"/>
          </a:p>
          <a:p>
            <a:endParaRPr lang="en" altLang="zh-CN" dirty="0"/>
          </a:p>
          <a:p>
            <a:endParaRPr kumimoji="1" lang="zh-CN" altLang="en-US" dirty="0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81F6E387-EEDB-1348-BC7F-1A3A56F0E2BA}"/>
              </a:ext>
            </a:extLst>
          </p:cNvPr>
          <p:cNvGrpSpPr/>
          <p:nvPr/>
        </p:nvGrpSpPr>
        <p:grpSpPr>
          <a:xfrm>
            <a:off x="707136" y="2471982"/>
            <a:ext cx="3135415" cy="4200901"/>
            <a:chOff x="707136" y="2471982"/>
            <a:chExt cx="3135415" cy="4200901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9EA5B29-81BD-CE4E-8F4A-2F6B1C7C3F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955" b="2560"/>
            <a:stretch/>
          </p:blipFill>
          <p:spPr>
            <a:xfrm>
              <a:off x="944215" y="3025470"/>
              <a:ext cx="2683229" cy="3595590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121DEFB-FFE0-C946-8CEC-3AED9F77A034}"/>
                </a:ext>
              </a:extLst>
            </p:cNvPr>
            <p:cNvSpPr txBox="1"/>
            <p:nvPr/>
          </p:nvSpPr>
          <p:spPr>
            <a:xfrm>
              <a:off x="944215" y="2527220"/>
              <a:ext cx="25047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kumimoji="1" sz="2000">
                  <a:latin typeface="Gill Sans MT" panose="020B0502020104020203" pitchFamily="34" charset="0"/>
                </a:defRPr>
              </a:lvl1pPr>
            </a:lstStyle>
            <a:p>
              <a:r>
                <a:rPr lang="en-US" altLang="zh-CN" dirty="0"/>
                <a:t>[ICPR’16] </a:t>
              </a:r>
              <a:r>
                <a:rPr lang="en-US" altLang="zh-CN" dirty="0" err="1"/>
                <a:t>BranchyNet</a:t>
              </a:r>
              <a:endParaRPr lang="zh-CN" altLang="en-US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091C72BA-BC6C-014D-A0C0-3C70E16B3576}"/>
                </a:ext>
              </a:extLst>
            </p:cNvPr>
            <p:cNvSpPr txBox="1"/>
            <p:nvPr/>
          </p:nvSpPr>
          <p:spPr>
            <a:xfrm>
              <a:off x="3402446" y="568991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kumimoji="1" sz="2000">
                  <a:latin typeface="Gill Sans MT" panose="020B0502020104020203" pitchFamily="34" charset="0"/>
                </a:defRPr>
              </a:lvl1pPr>
            </a:lstStyle>
            <a:p>
              <a:r>
                <a:rPr lang="en-US" altLang="zh-CN" sz="1800" dirty="0"/>
                <a:t>✅</a:t>
              </a:r>
              <a:endParaRPr lang="zh-CN" altLang="en-US" sz="1800" dirty="0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AAD6A00C-E925-A54C-A656-E41F670DCDB2}"/>
                </a:ext>
              </a:extLst>
            </p:cNvPr>
            <p:cNvSpPr txBox="1"/>
            <p:nvPr/>
          </p:nvSpPr>
          <p:spPr>
            <a:xfrm>
              <a:off x="2825757" y="475110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kumimoji="1" sz="2000">
                  <a:latin typeface="Gill Sans MT" panose="020B0502020104020203" pitchFamily="34" charset="0"/>
                </a:defRPr>
              </a:lvl1pPr>
            </a:lstStyle>
            <a:p>
              <a:r>
                <a:rPr lang="en-US" altLang="zh-CN" sz="1800" dirty="0"/>
                <a:t>✅</a:t>
              </a:r>
              <a:endParaRPr lang="zh-CN" altLang="en-US" sz="1800" dirty="0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CDE90939-CC84-D446-98BF-DC56CF4275E0}"/>
                </a:ext>
              </a:extLst>
            </p:cNvPr>
            <p:cNvSpPr txBox="1"/>
            <p:nvPr/>
          </p:nvSpPr>
          <p:spPr>
            <a:xfrm>
              <a:off x="1518266" y="302570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kumimoji="1" sz="2000">
                  <a:latin typeface="Gill Sans MT" panose="020B0502020104020203" pitchFamily="34" charset="0"/>
                </a:defRPr>
              </a:lvl1pPr>
            </a:lstStyle>
            <a:p>
              <a:r>
                <a:rPr lang="en-US" altLang="zh-CN" sz="1800" dirty="0"/>
                <a:t>✅</a:t>
              </a:r>
              <a:endParaRPr lang="zh-CN" altLang="en-US" sz="1800" dirty="0"/>
            </a:p>
          </p:txBody>
        </p:sp>
        <p:sp>
          <p:nvSpPr>
            <p:cNvPr id="20" name="圆角矩形 19">
              <a:extLst>
                <a:ext uri="{FF2B5EF4-FFF2-40B4-BE49-F238E27FC236}">
                  <a16:creationId xmlns:a16="http://schemas.microsoft.com/office/drawing/2014/main" id="{D9E716FF-FE9A-6C4B-81B0-BDFDB17FD98C}"/>
                </a:ext>
              </a:extLst>
            </p:cNvPr>
            <p:cNvSpPr/>
            <p:nvPr/>
          </p:nvSpPr>
          <p:spPr>
            <a:xfrm>
              <a:off x="707136" y="2471982"/>
              <a:ext cx="3135415" cy="4200901"/>
            </a:xfrm>
            <a:prstGeom prst="roundRect">
              <a:avLst>
                <a:gd name="adj" fmla="val 6643"/>
              </a:avLst>
            </a:prstGeom>
            <a:noFill/>
            <a:ln w="57150">
              <a:solidFill>
                <a:srgbClr val="003F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6D9E5C8E-5DF7-374E-8E32-4807AC700FF5}"/>
              </a:ext>
            </a:extLst>
          </p:cNvPr>
          <p:cNvGrpSpPr/>
          <p:nvPr/>
        </p:nvGrpSpPr>
        <p:grpSpPr>
          <a:xfrm>
            <a:off x="4106481" y="2471982"/>
            <a:ext cx="7549071" cy="4200901"/>
            <a:chOff x="4106481" y="2471982"/>
            <a:chExt cx="7549071" cy="420090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6AEAC384-910F-E14B-B464-D05194BA8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10305" y="2849292"/>
              <a:ext cx="1952131" cy="1998140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AF04AC6-6F4B-2841-A2D2-29AC483090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514"/>
            <a:stretch/>
          </p:blipFill>
          <p:spPr>
            <a:xfrm>
              <a:off x="7159200" y="2849292"/>
              <a:ext cx="4054997" cy="2123776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BB41396C-E2BF-E547-A3F0-3928FA49F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76175" y="4988010"/>
              <a:ext cx="5156423" cy="1634489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23A102DB-6C08-8B4C-A86B-ABAF1EA2AAD2}"/>
                </a:ext>
              </a:extLst>
            </p:cNvPr>
            <p:cNvSpPr txBox="1"/>
            <p:nvPr/>
          </p:nvSpPr>
          <p:spPr>
            <a:xfrm>
              <a:off x="4468837" y="2527220"/>
              <a:ext cx="22589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kumimoji="1" sz="2000">
                  <a:latin typeface="Gill Sans MT" panose="020B0502020104020203" pitchFamily="34" charset="0"/>
                </a:defRPr>
              </a:lvl1pPr>
            </a:lstStyle>
            <a:p>
              <a:r>
                <a:rPr lang="en-US" altLang="zh-CN" dirty="0"/>
                <a:t>[ICDCS’17] DDNN</a:t>
              </a:r>
              <a:endParaRPr lang="zh-CN" altLang="en-US" dirty="0"/>
            </a:p>
          </p:txBody>
        </p:sp>
        <p:sp>
          <p:nvSpPr>
            <p:cNvPr id="21" name="圆角矩形 20">
              <a:extLst>
                <a:ext uri="{FF2B5EF4-FFF2-40B4-BE49-F238E27FC236}">
                  <a16:creationId xmlns:a16="http://schemas.microsoft.com/office/drawing/2014/main" id="{3B2AF518-5EEC-2D47-B177-7DC653116906}"/>
                </a:ext>
              </a:extLst>
            </p:cNvPr>
            <p:cNvSpPr/>
            <p:nvPr/>
          </p:nvSpPr>
          <p:spPr>
            <a:xfrm>
              <a:off x="4106481" y="2471982"/>
              <a:ext cx="7549071" cy="4200901"/>
            </a:xfrm>
            <a:prstGeom prst="roundRect">
              <a:avLst>
                <a:gd name="adj" fmla="val 6643"/>
              </a:avLst>
            </a:prstGeom>
            <a:noFill/>
            <a:ln w="57150">
              <a:solidFill>
                <a:srgbClr val="003F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EA46044F-EC81-5D48-B48B-200747005970}"/>
                </a:ext>
              </a:extLst>
            </p:cNvPr>
            <p:cNvSpPr txBox="1"/>
            <p:nvPr/>
          </p:nvSpPr>
          <p:spPr>
            <a:xfrm>
              <a:off x="4502158" y="5354636"/>
              <a:ext cx="14029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kumimoji="1" sz="2000">
                  <a:latin typeface="Gill Sans MT" panose="020B0502020104020203" pitchFamily="34" charset="0"/>
                </a:defRPr>
              </a:lvl1pPr>
            </a:lstStyle>
            <a:p>
              <a:pPr algn="ctr"/>
              <a:r>
                <a:rPr lang="en-US" altLang="zh-CN" dirty="0"/>
                <a:t>[ICDCS’21]</a:t>
              </a:r>
            </a:p>
            <a:p>
              <a:pPr algn="ctr"/>
              <a:r>
                <a:rPr lang="en-US" altLang="zh-CN" dirty="0"/>
                <a:t>LEIME</a:t>
              </a:r>
              <a:endParaRPr lang="zh-CN" altLang="en-US" dirty="0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A05D2550-EE2E-5D4C-9304-47EFA63A5504}"/>
                </a:ext>
              </a:extLst>
            </p:cNvPr>
            <p:cNvSpPr txBox="1"/>
            <p:nvPr/>
          </p:nvSpPr>
          <p:spPr>
            <a:xfrm>
              <a:off x="7988982" y="2530900"/>
              <a:ext cx="24961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kumimoji="1" sz="2000">
                  <a:latin typeface="Gill Sans MT" panose="020B0502020104020203" pitchFamily="34" charset="0"/>
                </a:defRPr>
              </a:lvl1pPr>
            </a:lstStyle>
            <a:p>
              <a:r>
                <a:rPr lang="en-US" altLang="zh-CN" dirty="0"/>
                <a:t>[MobiCom’20] SPINN</a:t>
              </a:r>
              <a:endParaRPr lang="zh-CN" altLang="en-US" dirty="0"/>
            </a:p>
          </p:txBody>
        </p:sp>
        <p:cxnSp>
          <p:nvCxnSpPr>
            <p:cNvPr id="25" name="直线连接符 24">
              <a:extLst>
                <a:ext uri="{FF2B5EF4-FFF2-40B4-BE49-F238E27FC236}">
                  <a16:creationId xmlns:a16="http://schemas.microsoft.com/office/drawing/2014/main" id="{51E5A183-17B3-7C4D-842E-2027F116713C}"/>
                </a:ext>
              </a:extLst>
            </p:cNvPr>
            <p:cNvCxnSpPr>
              <a:cxnSpLocks/>
            </p:cNvCxnSpPr>
            <p:nvPr/>
          </p:nvCxnSpPr>
          <p:spPr>
            <a:xfrm>
              <a:off x="4106481" y="4935768"/>
              <a:ext cx="7549071" cy="0"/>
            </a:xfrm>
            <a:prstGeom prst="line">
              <a:avLst/>
            </a:prstGeom>
            <a:ln w="38100">
              <a:solidFill>
                <a:srgbClr val="003F8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线连接符 25">
              <a:extLst>
                <a:ext uri="{FF2B5EF4-FFF2-40B4-BE49-F238E27FC236}">
                  <a16:creationId xmlns:a16="http://schemas.microsoft.com/office/drawing/2014/main" id="{428481ED-F51A-9143-A0D6-D6F3748451DA}"/>
                </a:ext>
              </a:extLst>
            </p:cNvPr>
            <p:cNvCxnSpPr>
              <a:cxnSpLocks/>
            </p:cNvCxnSpPr>
            <p:nvPr/>
          </p:nvCxnSpPr>
          <p:spPr>
            <a:xfrm>
              <a:off x="6839712" y="2471982"/>
              <a:ext cx="6333" cy="2463786"/>
            </a:xfrm>
            <a:prstGeom prst="line">
              <a:avLst/>
            </a:prstGeom>
            <a:ln w="38100">
              <a:solidFill>
                <a:srgbClr val="003F8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900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6365B-3853-BD45-B49F-88E94AF31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0" dirty="0">
                <a:solidFill>
                  <a:srgbClr val="003F88"/>
                </a:solidFill>
                <a:latin typeface="Cooper Black" charset="0"/>
                <a:ea typeface="微软雅黑" panose="020B0503020204020204" pitchFamily="34" charset="-122"/>
              </a:rPr>
              <a:t>S</a:t>
            </a:r>
            <a:r>
              <a:rPr lang="en" altLang="zh-CN" sz="4000" b="0" dirty="0">
                <a:solidFill>
                  <a:srgbClr val="003F88"/>
                </a:solidFill>
                <a:latin typeface="Cooper Black" charset="0"/>
                <a:ea typeface="微软雅黑" panose="020B0503020204020204" pitchFamily="34" charset="-122"/>
              </a:rPr>
              <a:t>ingle-exit vs. multi-exit model?</a:t>
            </a:r>
            <a:endParaRPr lang="zh-CN" altLang="en-US" sz="4000" b="0" dirty="0">
              <a:solidFill>
                <a:srgbClr val="003F88"/>
              </a:solidFill>
              <a:latin typeface="Cooper Black" charset="0"/>
              <a:ea typeface="微软雅黑" panose="020B0503020204020204" pitchFamily="34" charset="-122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ED1D52B-94B4-9C4C-94C2-64824291E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CC1993-4A58-5441-BC2A-C02768F05C35}" type="slidenum">
              <a:rPr kumimoji="1" lang="zh-CN" altLang="en-US" smtClean="0"/>
              <a:pPr/>
              <a:t>5</a:t>
            </a:fld>
            <a:endParaRPr kumimoji="1"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195C25F-8054-DB42-9AE0-8F4862DA25D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en" altLang="zh-CN" dirty="0"/>
              <a:t>All single-exit inferences </a:t>
            </a:r>
            <a:r>
              <a:rPr kumimoji="1" lang="en" altLang="zh-CN" b="0" dirty="0"/>
              <a:t>(i.e., complete execution of the model)</a:t>
            </a:r>
            <a:r>
              <a:rPr kumimoji="1" lang="zh-CN" altLang="en-US" b="0" dirty="0"/>
              <a:t> </a:t>
            </a:r>
            <a:r>
              <a:rPr kumimoji="1" lang="en" altLang="zh-CN" b="0" dirty="0"/>
              <a:t>encounter the issue of </a:t>
            </a:r>
            <a:r>
              <a:rPr kumimoji="1" lang="en" altLang="zh-CN" dirty="0">
                <a:solidFill>
                  <a:srgbClr val="C00000"/>
                </a:solidFill>
              </a:rPr>
              <a:t>no inference results </a:t>
            </a:r>
            <a:r>
              <a:rPr kumimoji="1" lang="en" altLang="zh-CN" b="0" dirty="0"/>
              <a:t>before the whole inference process is finished.</a:t>
            </a:r>
          </a:p>
          <a:p>
            <a:r>
              <a:rPr kumimoji="1" lang="en" altLang="zh-CN" dirty="0"/>
              <a:t>Multi-exit NNs </a:t>
            </a:r>
            <a:r>
              <a:rPr kumimoji="1" lang="en" altLang="zh-CN" b="0" dirty="0"/>
              <a:t>can output more accurate inference results when they have more inference time.</a:t>
            </a:r>
            <a:endParaRPr kumimoji="1" lang="zh-CN" altLang="en-US" b="0" dirty="0"/>
          </a:p>
        </p:txBody>
      </p:sp>
      <p:pic>
        <p:nvPicPr>
          <p:cNvPr id="54" name="图片 53">
            <a:extLst>
              <a:ext uri="{FF2B5EF4-FFF2-40B4-BE49-F238E27FC236}">
                <a16:creationId xmlns:a16="http://schemas.microsoft.com/office/drawing/2014/main" id="{CF3D50E3-2666-1847-8DAD-AA256B7CB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555" y="3835900"/>
            <a:ext cx="6893232" cy="2732674"/>
          </a:xfrm>
          <a:prstGeom prst="rect">
            <a:avLst/>
          </a:prstGeom>
        </p:spPr>
      </p:pic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DD97C5FB-A5DD-B340-841C-6AABDDE7AC92}"/>
              </a:ext>
            </a:extLst>
          </p:cNvPr>
          <p:cNvCxnSpPr/>
          <p:nvPr/>
        </p:nvCxnSpPr>
        <p:spPr>
          <a:xfrm>
            <a:off x="3518703" y="3835900"/>
            <a:ext cx="0" cy="1928292"/>
          </a:xfrm>
          <a:prstGeom prst="line">
            <a:avLst/>
          </a:prstGeom>
          <a:ln w="762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D4E7C876-32C6-5E46-90A7-EB601FE22168}"/>
              </a:ext>
            </a:extLst>
          </p:cNvPr>
          <p:cNvCxnSpPr/>
          <p:nvPr/>
        </p:nvCxnSpPr>
        <p:spPr>
          <a:xfrm>
            <a:off x="7710668" y="3835900"/>
            <a:ext cx="0" cy="1928292"/>
          </a:xfrm>
          <a:prstGeom prst="line">
            <a:avLst/>
          </a:prstGeom>
          <a:ln w="762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119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6365B-3853-BD45-B49F-88E94AF31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sz="4000" b="0" dirty="0">
                <a:solidFill>
                  <a:srgbClr val="003F88"/>
                </a:solidFill>
                <a:latin typeface="Cooper Black" charset="0"/>
                <a:ea typeface="微软雅黑" panose="020B0503020204020204" pitchFamily="34" charset="-122"/>
              </a:rPr>
              <a:t>Static vs. dynamic branches?</a:t>
            </a:r>
            <a:endParaRPr lang="zh-CN" altLang="en-US" sz="4000" b="0" dirty="0">
              <a:solidFill>
                <a:srgbClr val="003F88"/>
              </a:solidFill>
              <a:latin typeface="Cooper Black" charset="0"/>
              <a:ea typeface="微软雅黑" panose="020B0503020204020204" pitchFamily="34" charset="-122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ED1D52B-94B4-9C4C-94C2-64824291E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CC1993-4A58-5441-BC2A-C02768F05C35}" type="slidenum">
              <a:rPr kumimoji="1" lang="zh-CN" altLang="en-US" smtClean="0"/>
              <a:pPr/>
              <a:t>6</a:t>
            </a:fld>
            <a:endParaRPr kumimoji="1"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195C25F-8054-DB42-9AE0-8F4862DA25D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en-US" altLang="zh-CN" b="0" dirty="0"/>
              <a:t>Different branches have </a:t>
            </a:r>
            <a:r>
              <a:rPr kumimoji="1" lang="en-US" altLang="zh-CN" dirty="0"/>
              <a:t>a significant impact on the execution time and accuracy </a:t>
            </a:r>
            <a:r>
              <a:rPr kumimoji="1" lang="en-US" altLang="zh-CN" b="0" dirty="0"/>
              <a:t>of the same model at the same exit location.</a:t>
            </a:r>
          </a:p>
          <a:p>
            <a:r>
              <a:rPr kumimoji="1" lang="en" altLang="zh-CN" dirty="0"/>
              <a:t>Discovering dynamic branches that are both highly accurate and fast within available memory</a:t>
            </a:r>
            <a:r>
              <a:rPr kumimoji="1" lang="en" altLang="zh-CN" b="0" dirty="0"/>
              <a:t> is an important task for multi-exit models.</a:t>
            </a:r>
            <a:endParaRPr kumimoji="1" lang="zh-CN" altLang="en-US" b="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A5154B6-D817-6944-94B7-33FAD8E8E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11" y="3847950"/>
            <a:ext cx="6641689" cy="246934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C185AF9-A9C7-5E4B-BA82-A2B74240B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150" y="4203111"/>
            <a:ext cx="37719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24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6365B-3853-BD45-B49F-88E94AF31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0" dirty="0">
                <a:solidFill>
                  <a:srgbClr val="003F88"/>
                </a:solidFill>
                <a:latin typeface="Cooper Black" charset="0"/>
                <a:ea typeface="微软雅黑" panose="020B0503020204020204" pitchFamily="34" charset="-122"/>
              </a:rPr>
              <a:t>Homogeneous vs. heterogeneous branches?</a:t>
            </a:r>
            <a:endParaRPr lang="zh-CN" altLang="en-US" sz="4000" b="0" dirty="0">
              <a:solidFill>
                <a:srgbClr val="003F88"/>
              </a:solidFill>
              <a:latin typeface="Cooper Black" charset="0"/>
              <a:ea typeface="微软雅黑" panose="020B0503020204020204" pitchFamily="34" charset="-122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ED1D52B-94B4-9C4C-94C2-64824291E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CC1993-4A58-5441-BC2A-C02768F05C35}" type="slidenum">
              <a:rPr kumimoji="1" lang="zh-CN" altLang="en-US" smtClean="0"/>
              <a:pPr/>
              <a:t>7</a:t>
            </a:fld>
            <a:endParaRPr kumimoji="1"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195C25F-8054-DB42-9AE0-8F4862DA25D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en-US" altLang="zh-CN" b="0" dirty="0"/>
              <a:t>When </a:t>
            </a:r>
            <a:r>
              <a:rPr kumimoji="1" lang="en-US" altLang="zh-CN" dirty="0"/>
              <a:t>the branch structures are heterogeneous (</a:t>
            </a:r>
            <a:r>
              <a:rPr kumimoji="1" lang="en-US" altLang="zh-CN" dirty="0" err="1"/>
              <a:t>S</a:t>
            </a:r>
            <a:r>
              <a:rPr kumimoji="1" lang="en-US" altLang="zh-CN" baseline="-25000" dirty="0" err="1"/>
              <a:t>branhet</a:t>
            </a:r>
            <a:r>
              <a:rPr kumimoji="1" lang="en-US" altLang="zh-CN" dirty="0"/>
              <a:t>), </a:t>
            </a:r>
            <a:r>
              <a:rPr kumimoji="1" lang="en-US" altLang="zh-CN" b="0" dirty="0"/>
              <a:t>the performance is improved. </a:t>
            </a:r>
          </a:p>
          <a:p>
            <a:r>
              <a:rPr kumimoji="1" lang="en-US" altLang="zh-CN" b="0" dirty="0"/>
              <a:t>When </a:t>
            </a:r>
            <a:r>
              <a:rPr kumimoji="1" lang="en-US" altLang="zh-CN" dirty="0"/>
              <a:t>the exits are heterogeneous (</a:t>
            </a:r>
            <a:r>
              <a:rPr kumimoji="1" lang="en-US" altLang="zh-CN" dirty="0" err="1"/>
              <a:t>S</a:t>
            </a:r>
            <a:r>
              <a:rPr kumimoji="1" lang="en-US" altLang="zh-CN" baseline="-25000" dirty="0" err="1"/>
              <a:t>exithet</a:t>
            </a:r>
            <a:r>
              <a:rPr kumimoji="1" lang="en-US" altLang="zh-CN" dirty="0"/>
              <a:t>), </a:t>
            </a:r>
            <a:r>
              <a:rPr kumimoji="1" lang="en-US" altLang="zh-CN" b="0" dirty="0"/>
              <a:t>there is a significant performance improvement while the model parameters are even reduced. </a:t>
            </a:r>
          </a:p>
          <a:p>
            <a:r>
              <a:rPr kumimoji="1" lang="en-US" altLang="zh-CN" b="0" dirty="0"/>
              <a:t>When</a:t>
            </a:r>
            <a:r>
              <a:rPr kumimoji="1" lang="en-US" altLang="zh-CN" dirty="0"/>
              <a:t> increasing the number of heterogeneous branches (S10</a:t>
            </a:r>
            <a:r>
              <a:rPr kumimoji="1" lang="en-US" altLang="zh-CN" baseline="-25000" dirty="0"/>
              <a:t>hete</a:t>
            </a:r>
            <a:r>
              <a:rPr kumimoji="1" lang="en-US" altLang="zh-CN" dirty="0"/>
              <a:t>, S13</a:t>
            </a:r>
            <a:r>
              <a:rPr kumimoji="1" lang="en-US" altLang="zh-CN" baseline="-25000" dirty="0"/>
              <a:t>hete</a:t>
            </a:r>
            <a:r>
              <a:rPr kumimoji="1" lang="en-US" altLang="zh-CN" dirty="0"/>
              <a:t>), </a:t>
            </a:r>
            <a:r>
              <a:rPr kumimoji="1" lang="en-US" altLang="zh-CN" b="0" dirty="0"/>
              <a:t>there is still a performance improvement. </a:t>
            </a:r>
            <a:endParaRPr kumimoji="1" lang="zh-CN" altLang="en-US" b="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63B0172-BBDE-B746-AF47-21C61C0A5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796" y="4530221"/>
            <a:ext cx="7198979" cy="196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98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6365B-3853-BD45-B49F-88E94AF31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0" dirty="0">
                <a:solidFill>
                  <a:srgbClr val="003F88"/>
                </a:solidFill>
                <a:latin typeface="Cooper Black" charset="0"/>
                <a:ea typeface="微软雅黑" panose="020B0503020204020204" pitchFamily="34" charset="-122"/>
              </a:rPr>
              <a:t>Design</a:t>
            </a:r>
            <a:endParaRPr lang="zh-CN" altLang="en-US" sz="4000" b="0" dirty="0">
              <a:solidFill>
                <a:srgbClr val="003F88"/>
              </a:solidFill>
              <a:latin typeface="Cooper Black" charset="0"/>
              <a:ea typeface="微软雅黑" panose="020B0503020204020204" pitchFamily="34" charset="-122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ED1D52B-94B4-9C4C-94C2-64824291E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CC1993-4A58-5441-BC2A-C02768F05C35}" type="slidenum">
              <a:rPr kumimoji="1" lang="zh-CN" altLang="en-US" smtClean="0"/>
              <a:pPr/>
              <a:t>8</a:t>
            </a:fld>
            <a:endParaRPr kumimoji="1"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195C25F-8054-DB42-9AE0-8F4862DA25D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en-US" altLang="zh-CN" dirty="0"/>
              <a:t>We propose </a:t>
            </a:r>
            <a:r>
              <a:rPr kumimoji="1" lang="en-US" altLang="zh-CN" dirty="0" err="1"/>
              <a:t>MEEdge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 achieve automatic generations of </a:t>
            </a:r>
            <a:r>
              <a:rPr kumimoji="1" lang="en-US" altLang="zh-CN" dirty="0">
                <a:solidFill>
                  <a:srgbClr val="C00000"/>
                </a:solidFill>
              </a:rPr>
              <a:t>heterogeneous and dynamic </a:t>
            </a:r>
            <a:r>
              <a:rPr kumimoji="1" lang="en-US" altLang="zh-CN" dirty="0"/>
              <a:t>multi-exit models on resource-constraint devices at the edge.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31195BF-807C-DC41-99C8-F96B07370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666" y="3107749"/>
            <a:ext cx="4451657" cy="3183721"/>
          </a:xfrm>
          <a:prstGeom prst="rect">
            <a:avLst/>
          </a:prstGeom>
        </p:spPr>
      </p:pic>
      <p:sp>
        <p:nvSpPr>
          <p:cNvPr id="8" name="内容占位符 3">
            <a:extLst>
              <a:ext uri="{FF2B5EF4-FFF2-40B4-BE49-F238E27FC236}">
                <a16:creationId xmlns:a16="http://schemas.microsoft.com/office/drawing/2014/main" id="{900A6CE3-F147-5C4E-B81F-574C0318E358}"/>
              </a:ext>
            </a:extLst>
          </p:cNvPr>
          <p:cNvSpPr txBox="1">
            <a:spLocks/>
          </p:cNvSpPr>
          <p:nvPr/>
        </p:nvSpPr>
        <p:spPr>
          <a:xfrm>
            <a:off x="355600" y="3372607"/>
            <a:ext cx="5857568" cy="4837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 baseline="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" altLang="zh-CN" dirty="0"/>
              <a:t>Unlike traditional approaches of offloading or partially offloading models to servers, </a:t>
            </a:r>
            <a:r>
              <a:rPr kumimoji="1" lang="en" altLang="zh-CN" dirty="0" err="1"/>
              <a:t>MEEdge</a:t>
            </a:r>
            <a:r>
              <a:rPr kumimoji="1" lang="en" altLang="zh-CN" dirty="0"/>
              <a:t> implements branch updating </a:t>
            </a:r>
            <a:r>
              <a:rPr kumimoji="1" lang="en" altLang="zh-CN" dirty="0">
                <a:solidFill>
                  <a:srgbClr val="C00000"/>
                </a:solidFill>
              </a:rPr>
              <a:t>from servers down to the device</a:t>
            </a:r>
            <a:r>
              <a:rPr kumimoji="1" lang="en" altLang="zh-CN" dirty="0"/>
              <a:t>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15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6365B-3853-BD45-B49F-88E94AF31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0" dirty="0">
                <a:solidFill>
                  <a:srgbClr val="003F88"/>
                </a:solidFill>
                <a:latin typeface="Cooper Black" charset="0"/>
                <a:ea typeface="微软雅黑" panose="020B0503020204020204" pitchFamily="34" charset="-122"/>
              </a:rPr>
              <a:t>Overview of </a:t>
            </a:r>
            <a:r>
              <a:rPr lang="en-US" altLang="zh-CN" sz="4000" b="0" dirty="0" err="1">
                <a:solidFill>
                  <a:srgbClr val="003F88"/>
                </a:solidFill>
                <a:latin typeface="Cooper Black" charset="0"/>
                <a:ea typeface="微软雅黑" panose="020B0503020204020204" pitchFamily="34" charset="-122"/>
              </a:rPr>
              <a:t>MEEdge</a:t>
            </a:r>
            <a:endParaRPr lang="zh-CN" altLang="en-US" sz="4000" b="0" dirty="0">
              <a:solidFill>
                <a:srgbClr val="003F88"/>
              </a:solidFill>
              <a:latin typeface="Cooper Black" charset="0"/>
              <a:ea typeface="微软雅黑" panose="020B0503020204020204" pitchFamily="34" charset="-122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ED1D52B-94B4-9C4C-94C2-64824291E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CC1993-4A58-5441-BC2A-C02768F05C35}" type="slidenum">
              <a:rPr kumimoji="1" lang="zh-CN" altLang="en-US" smtClean="0"/>
              <a:pPr/>
              <a:t>9</a:t>
            </a:fld>
            <a:endParaRPr kumimoji="1"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195C25F-8054-DB42-9AE0-8F4862DA25D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en-US" altLang="zh-CN" dirty="0"/>
              <a:t>Four key techniques involved consist of both offline and online phases, incorporating both servers and devices at the edge.</a:t>
            </a:r>
            <a:endParaRPr kumimoji="1"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3846897-8ADF-984F-9A4C-63696AEF3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197" y="2613683"/>
            <a:ext cx="5705535" cy="3878640"/>
          </a:xfrm>
          <a:prstGeom prst="rect">
            <a:avLst/>
          </a:prstGeom>
        </p:spPr>
      </p:pic>
      <p:sp>
        <p:nvSpPr>
          <p:cNvPr id="7" name="副标题 5">
            <a:extLst>
              <a:ext uri="{FF2B5EF4-FFF2-40B4-BE49-F238E27FC236}">
                <a16:creationId xmlns:a16="http://schemas.microsoft.com/office/drawing/2014/main" id="{F9727866-635B-C44D-A12D-8D2B59482FBE}"/>
              </a:ext>
            </a:extLst>
          </p:cNvPr>
          <p:cNvSpPr txBox="1">
            <a:spLocks/>
          </p:cNvSpPr>
          <p:nvPr/>
        </p:nvSpPr>
        <p:spPr>
          <a:xfrm>
            <a:off x="7938036" y="3182993"/>
            <a:ext cx="3727938" cy="2146217"/>
          </a:xfrm>
          <a:prstGeom prst="rect">
            <a:avLst/>
          </a:prstGeom>
          <a:noFill/>
          <a:ln w="38100">
            <a:solidFill>
              <a:srgbClr val="003F87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 baseline="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4000" i="1" dirty="0"/>
              <a:t>For more details,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altLang="zh-CN" sz="4000" i="1" dirty="0"/>
              <a:t>read our paper </a:t>
            </a:r>
            <a:r>
              <a:rPr lang="en-US" altLang="zh-CN" sz="4000" dirty="0"/>
              <a:t>:)</a:t>
            </a:r>
          </a:p>
        </p:txBody>
      </p:sp>
    </p:spTree>
    <p:extLst>
      <p:ext uri="{BB962C8B-B14F-4D97-AF65-F5344CB8AC3E}">
        <p14:creationId xmlns:p14="http://schemas.microsoft.com/office/powerpoint/2010/main" val="1827450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28013</TotalTime>
  <Words>1013</Words>
  <Application>Microsoft Macintosh PowerPoint</Application>
  <PresentationFormat>宽屏</PresentationFormat>
  <Paragraphs>99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DengXian</vt:lpstr>
      <vt:lpstr>DengXian</vt:lpstr>
      <vt:lpstr>Microsoft YaHei</vt:lpstr>
      <vt:lpstr>Microsoft YaHei</vt:lpstr>
      <vt:lpstr>맑은 고딕</vt:lpstr>
      <vt:lpstr>NimbusRomNo9L</vt:lpstr>
      <vt:lpstr>Arial</vt:lpstr>
      <vt:lpstr>Century Gothic</vt:lpstr>
      <vt:lpstr>Cooper Black</vt:lpstr>
      <vt:lpstr>Gill Sans MT</vt:lpstr>
      <vt:lpstr>Hoefler Text</vt:lpstr>
      <vt:lpstr>Raleway</vt:lpstr>
      <vt:lpstr>Office 主题​​</vt:lpstr>
      <vt:lpstr>PowerPoint 演示文稿</vt:lpstr>
      <vt:lpstr>Background</vt:lpstr>
      <vt:lpstr>Background</vt:lpstr>
      <vt:lpstr>Background</vt:lpstr>
      <vt:lpstr>Single-exit vs. multi-exit model?</vt:lpstr>
      <vt:lpstr>Static vs. dynamic branches?</vt:lpstr>
      <vt:lpstr>Homogeneous vs. heterogeneous branches?</vt:lpstr>
      <vt:lpstr>Design</vt:lpstr>
      <vt:lpstr>Overview of MEEdge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Borui Lee</dc:creator>
  <cp:lastModifiedBy>M20368</cp:lastModifiedBy>
  <cp:revision>1514</cp:revision>
  <dcterms:created xsi:type="dcterms:W3CDTF">2018-02-08T08:42:10Z</dcterms:created>
  <dcterms:modified xsi:type="dcterms:W3CDTF">2024-02-20T09:04:41Z</dcterms:modified>
</cp:coreProperties>
</file>